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52" r:id="rId1"/>
  </p:sldMasterIdLst>
  <p:notesMasterIdLst>
    <p:notesMasterId r:id="rId17"/>
  </p:notesMasterIdLst>
  <p:sldIdLst>
    <p:sldId id="256" r:id="rId2"/>
    <p:sldId id="259" r:id="rId3"/>
    <p:sldId id="257" r:id="rId4"/>
    <p:sldId id="277" r:id="rId5"/>
    <p:sldId id="283" r:id="rId6"/>
    <p:sldId id="278" r:id="rId7"/>
    <p:sldId id="280" r:id="rId8"/>
    <p:sldId id="287" r:id="rId9"/>
    <p:sldId id="289" r:id="rId10"/>
    <p:sldId id="291" r:id="rId11"/>
    <p:sldId id="284" r:id="rId12"/>
    <p:sldId id="285" r:id="rId13"/>
    <p:sldId id="286" r:id="rId14"/>
    <p:sldId id="288" r:id="rId15"/>
    <p:sldId id="276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22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0" autoAdjust="0"/>
    <p:restoredTop sz="94660"/>
  </p:normalViewPr>
  <p:slideViewPr>
    <p:cSldViewPr snapToGrid="0">
      <p:cViewPr varScale="1">
        <p:scale>
          <a:sx n="80" d="100"/>
          <a:sy n="80" d="100"/>
        </p:scale>
        <p:origin x="86" y="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/>
              <a:t>富邦</a:t>
            </a:r>
            <a:r>
              <a:rPr lang="en-US" altLang="zh-TW" dirty="0" smtClean="0"/>
              <a:t>2018</a:t>
            </a:r>
            <a:r>
              <a:rPr lang="zh-TW" altLang="en-US" dirty="0" smtClean="0"/>
              <a:t>年勝場</a:t>
            </a:r>
            <a:endParaRPr lang="zh-TW" alt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數列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工作表1!$A$2:$A$9</c:f>
              <c:strCache>
                <c:ptCount val="8"/>
                <c:pt idx="0">
                  <c:v>3月</c:v>
                </c:pt>
                <c:pt idx="1">
                  <c:v>4月</c:v>
                </c:pt>
                <c:pt idx="2">
                  <c:v>5月</c:v>
                </c:pt>
                <c:pt idx="3">
                  <c:v>6月</c:v>
                </c:pt>
                <c:pt idx="4">
                  <c:v>7月</c:v>
                </c:pt>
                <c:pt idx="5">
                  <c:v>8月</c:v>
                </c:pt>
                <c:pt idx="6">
                  <c:v>9月</c:v>
                </c:pt>
                <c:pt idx="7">
                  <c:v>10月</c:v>
                </c:pt>
              </c:strCache>
            </c:strRef>
          </c:cat>
          <c:val>
            <c:numRef>
              <c:f>工作表1!$B$2:$B$9</c:f>
              <c:numCache>
                <c:formatCode>General</c:formatCode>
                <c:ptCount val="8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4.0999999999999996</c:v>
                </c:pt>
                <c:pt idx="5">
                  <c:v>4.26</c:v>
                </c:pt>
                <c:pt idx="6">
                  <c:v>4.42</c:v>
                </c:pt>
                <c:pt idx="7">
                  <c:v>4.58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9-4B83-9DCB-599A229C589F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數列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cat>
            <c:strRef>
              <c:f>工作表1!$A$2:$A$9</c:f>
              <c:strCache>
                <c:ptCount val="8"/>
                <c:pt idx="0">
                  <c:v>3月</c:v>
                </c:pt>
                <c:pt idx="1">
                  <c:v>4月</c:v>
                </c:pt>
                <c:pt idx="2">
                  <c:v>5月</c:v>
                </c:pt>
                <c:pt idx="3">
                  <c:v>6月</c:v>
                </c:pt>
                <c:pt idx="4">
                  <c:v>7月</c:v>
                </c:pt>
                <c:pt idx="5">
                  <c:v>8月</c:v>
                </c:pt>
                <c:pt idx="6">
                  <c:v>9月</c:v>
                </c:pt>
                <c:pt idx="7">
                  <c:v>10月</c:v>
                </c:pt>
              </c:strCache>
            </c:strRef>
          </c:cat>
          <c:val>
            <c:numRef>
              <c:f>工作表1!$C$2:$C$9</c:f>
              <c:numCache>
                <c:formatCode>General</c:formatCode>
                <c:ptCount val="8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2.5</c:v>
                </c:pt>
                <c:pt idx="5">
                  <c:v>2.36</c:v>
                </c:pt>
                <c:pt idx="6">
                  <c:v>2.2200000000000002</c:v>
                </c:pt>
                <c:pt idx="7">
                  <c:v>2.08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E09-4B83-9DCB-599A229C589F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數列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cat>
            <c:strRef>
              <c:f>工作表1!$A$2:$A$9</c:f>
              <c:strCache>
                <c:ptCount val="8"/>
                <c:pt idx="0">
                  <c:v>3月</c:v>
                </c:pt>
                <c:pt idx="1">
                  <c:v>4月</c:v>
                </c:pt>
                <c:pt idx="2">
                  <c:v>5月</c:v>
                </c:pt>
                <c:pt idx="3">
                  <c:v>6月</c:v>
                </c:pt>
                <c:pt idx="4">
                  <c:v>7月</c:v>
                </c:pt>
                <c:pt idx="5">
                  <c:v>8月</c:v>
                </c:pt>
                <c:pt idx="6">
                  <c:v>9月</c:v>
                </c:pt>
                <c:pt idx="7">
                  <c:v>10月</c:v>
                </c:pt>
              </c:strCache>
            </c:strRef>
          </c:cat>
          <c:val>
            <c:numRef>
              <c:f>工作表1!$D$2:$D$9</c:f>
              <c:numCache>
                <c:formatCode>General</c:formatCode>
                <c:ptCount val="8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5.5</c:v>
                </c:pt>
                <c:pt idx="5">
                  <c:v>6.5</c:v>
                </c:pt>
                <c:pt idx="6">
                  <c:v>7.5</c:v>
                </c:pt>
                <c:pt idx="7">
                  <c:v>8.5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E09-4B83-9DCB-599A229C58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168324815"/>
        <c:axId val="1168321487"/>
        <c:axId val="0"/>
      </c:bar3DChart>
      <c:catAx>
        <c:axId val="11683248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168321487"/>
        <c:crosses val="autoZero"/>
        <c:auto val="1"/>
        <c:lblAlgn val="ctr"/>
        <c:lblOffset val="100"/>
        <c:noMultiLvlLbl val="0"/>
      </c:catAx>
      <c:valAx>
        <c:axId val="11683214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16832481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2.jpeg>
</file>

<file path=ppt/media/image3.jpg>
</file>

<file path=ppt/media/image4.jpg>
</file>

<file path=ppt/media/image5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FC0326-C067-42F9-8851-5E412E5FA998}" type="datetimeFigureOut">
              <a:rPr lang="zh-TW" altLang="en-US" smtClean="0"/>
              <a:t>2019/1/22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CCA54-98BD-48C7-978A-A6EBD1FE065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3692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B63D853E-A986-46AA-B8E3-55BC49683EF1}" type="datetimeFigureOut">
              <a:rPr lang="zh-TW" altLang="en-US" smtClean="0"/>
              <a:t>2019/1/22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9144" y="4882896"/>
            <a:ext cx="4050792" cy="1197864"/>
          </a:xfrm>
          <a:noFill/>
        </p:spPr>
        <p:txBody>
          <a:bodyPr wrap="square" rtlCol="0">
            <a:spAutoFit/>
          </a:bodyPr>
          <a:lstStyle>
            <a:lvl1pPr>
              <a:defRPr lang="en-US" sz="5400" dirty="0"/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83C96D6-6195-4AD9-A339-4285124EF63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21583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853E-A986-46AA-B8E3-55BC49683EF1}" type="datetimeFigureOut">
              <a:rPr lang="zh-TW" altLang="en-US" smtClean="0"/>
              <a:t>2019/1/22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C96D6-6195-4AD9-A339-4285124EF6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6305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853E-A986-46AA-B8E3-55BC49683EF1}" type="datetimeFigureOut">
              <a:rPr lang="zh-TW" altLang="en-US" smtClean="0"/>
              <a:t>2019/1/22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C96D6-6195-4AD9-A339-4285124EF6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5651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853E-A986-46AA-B8E3-55BC49683EF1}" type="datetimeFigureOut">
              <a:rPr lang="zh-TW" altLang="en-US" smtClean="0"/>
              <a:t>2019/1/22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C96D6-6195-4AD9-A339-4285124EF63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8668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853E-A986-46AA-B8E3-55BC49683EF1}" type="datetimeFigureOut">
              <a:rPr lang="zh-TW" altLang="en-US" smtClean="0"/>
              <a:t>2019/1/22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C96D6-6195-4AD9-A339-4285124EF6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46853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853E-A986-46AA-B8E3-55BC49683EF1}" type="datetimeFigureOut">
              <a:rPr lang="zh-TW" altLang="en-US" smtClean="0"/>
              <a:t>2019/1/22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C96D6-6195-4AD9-A339-4285124EF6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42773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853E-A986-46AA-B8E3-55BC49683EF1}" type="datetimeFigureOut">
              <a:rPr lang="zh-TW" altLang="en-US" smtClean="0"/>
              <a:t>2019/1/22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C96D6-6195-4AD9-A339-4285124EF6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54017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853E-A986-46AA-B8E3-55BC49683EF1}" type="datetimeFigureOut">
              <a:rPr lang="zh-TW" altLang="en-US" smtClean="0"/>
              <a:t>2019/1/22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C96D6-6195-4AD9-A339-4285124EF6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559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853E-A986-46AA-B8E3-55BC49683EF1}" type="datetimeFigureOut">
              <a:rPr lang="zh-TW" altLang="en-US" smtClean="0"/>
              <a:t>2019/1/22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C96D6-6195-4AD9-A339-4285124EF6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178139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853E-A986-46AA-B8E3-55BC49683EF1}" type="datetimeFigureOut">
              <a:rPr lang="zh-TW" altLang="en-US" smtClean="0"/>
              <a:t>2019/1/22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C96D6-6195-4AD9-A339-4285124EF6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8711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853E-A986-46AA-B8E3-55BC49683EF1}" type="datetimeFigureOut">
              <a:rPr lang="zh-TW" altLang="en-US" smtClean="0"/>
              <a:t>2019/1/22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C96D6-6195-4AD9-A339-4285124EF6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9920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853E-A986-46AA-B8E3-55BC49683EF1}" type="datetimeFigureOut">
              <a:rPr lang="zh-TW" altLang="en-US" smtClean="0"/>
              <a:t>2019/1/22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C96D6-6195-4AD9-A339-4285124EF6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0175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853E-A986-46AA-B8E3-55BC49683EF1}" type="datetimeFigureOut">
              <a:rPr lang="zh-TW" altLang="en-US" smtClean="0"/>
              <a:t>2019/1/22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C96D6-6195-4AD9-A339-4285124EF6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3063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853E-A986-46AA-B8E3-55BC49683EF1}" type="datetimeFigureOut">
              <a:rPr lang="zh-TW" altLang="en-US" smtClean="0"/>
              <a:t>2019/1/22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C96D6-6195-4AD9-A339-4285124EF6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6768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853E-A986-46AA-B8E3-55BC49683EF1}" type="datetimeFigureOut">
              <a:rPr lang="zh-TW" altLang="en-US" smtClean="0"/>
              <a:t>2019/1/22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C96D6-6195-4AD9-A339-4285124EF6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287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853E-A986-46AA-B8E3-55BC49683EF1}" type="datetimeFigureOut">
              <a:rPr lang="zh-TW" altLang="en-US" smtClean="0"/>
              <a:t>2019/1/22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C96D6-6195-4AD9-A339-4285124EF6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3190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853E-A986-46AA-B8E3-55BC49683EF1}" type="datetimeFigureOut">
              <a:rPr lang="zh-TW" altLang="en-US" smtClean="0"/>
              <a:t>2019/1/22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C96D6-6195-4AD9-A339-4285124EF6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0711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853E-A986-46AA-B8E3-55BC49683EF1}" type="datetimeFigureOut">
              <a:rPr lang="zh-TW" altLang="en-US" smtClean="0"/>
              <a:t>2019/1/22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C96D6-6195-4AD9-A339-4285124EF6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9923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B63D853E-A986-46AA-B8E3-55BC49683EF1}" type="datetimeFigureOut">
              <a:rPr lang="zh-TW" altLang="en-US" smtClean="0"/>
              <a:t>2019/1/22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E83C96D6-6195-4AD9-A339-4285124EF6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3427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3" r:id="rId1"/>
    <p:sldLayoutId id="2147484054" r:id="rId2"/>
    <p:sldLayoutId id="2147484055" r:id="rId3"/>
    <p:sldLayoutId id="2147484056" r:id="rId4"/>
    <p:sldLayoutId id="2147484057" r:id="rId5"/>
    <p:sldLayoutId id="2147484058" r:id="rId6"/>
    <p:sldLayoutId id="2147484059" r:id="rId7"/>
    <p:sldLayoutId id="2147484060" r:id="rId8"/>
    <p:sldLayoutId id="2147484061" r:id="rId9"/>
    <p:sldLayoutId id="2147484062" r:id="rId10"/>
    <p:sldLayoutId id="2147484063" r:id="rId11"/>
    <p:sldLayoutId id="2147484064" r:id="rId12"/>
    <p:sldLayoutId id="2147484065" r:id="rId13"/>
    <p:sldLayoutId id="2147484066" r:id="rId14"/>
    <p:sldLayoutId id="2147484067" r:id="rId15"/>
    <p:sldLayoutId id="2147484068" r:id="rId16"/>
    <p:sldLayoutId id="2147484069" r:id="rId17"/>
    <p:sldLayoutId id="2147484070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rgbClr val="002060"/>
          </a:solidFill>
          <a:effectLst/>
          <a:latin typeface="Microsoft JhengHei" panose="020B0604030504040204" pitchFamily="34" charset="-120"/>
          <a:ea typeface="Microsoft JhengHe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06915" y="4405610"/>
            <a:ext cx="437812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1" spc="50" dirty="0">
                <a:ln w="19050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中職賽事分析</a:t>
            </a:r>
            <a:endParaRPr lang="zh-TW" altLang="en-US" sz="5400" b="1" cap="none" spc="50" dirty="0">
              <a:ln w="19050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206915" y="5784083"/>
            <a:ext cx="24000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G10716011</a:t>
            </a: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蕭子祺</a:t>
            </a:r>
            <a:endParaRPr lang="en-US" altLang="zh-TW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G10716004 </a:t>
            </a:r>
            <a:r>
              <a:rPr lang="zh-CN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林鈺家</a:t>
            </a:r>
            <a:endParaRPr lang="zh-TW" altLang="en-US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7784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>
                <a:solidFill>
                  <a:srgbClr val="00206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逐月戰績圖表</a:t>
            </a:r>
            <a:r>
              <a:rPr lang="en-US" altLang="zh-TW" dirty="0" smtClean="0">
                <a:solidFill>
                  <a:srgbClr val="00206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en-US" dirty="0" smtClean="0">
                <a:solidFill>
                  <a:srgbClr val="00206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示意圖</a:t>
            </a:r>
            <a:r>
              <a:rPr lang="en-US" altLang="zh-TW" dirty="0" smtClean="0">
                <a:solidFill>
                  <a:srgbClr val="00206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endParaRPr lang="zh-TW" altLang="en-US" dirty="0">
              <a:solidFill>
                <a:srgbClr val="00206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aphicFrame>
        <p:nvGraphicFramePr>
          <p:cNvPr id="6" name="內容版面配置區 5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348330935"/>
              </p:ext>
            </p:extLst>
          </p:nvPr>
        </p:nvGraphicFramePr>
        <p:xfrm>
          <a:off x="685800" y="2063750"/>
          <a:ext cx="10394950" cy="3311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79021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67350D-4D50-7248-82D9-77713AE631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rgbClr val="012255"/>
                </a:solidFill>
                <a:latin typeface="Heiti SC Medium" pitchFamily="2" charset="-128"/>
                <a:ea typeface="Heiti SC Medium" pitchFamily="2" charset="-128"/>
              </a:rPr>
              <a:t>球</a:t>
            </a:r>
            <a:r>
              <a:rPr kumimoji="1" lang="zh-CN" altLang="en-US" dirty="0">
                <a:solidFill>
                  <a:srgbClr val="012255"/>
                </a:solidFill>
                <a:latin typeface="Heiti SC Medium" pitchFamily="2" charset="-128"/>
                <a:ea typeface="Heiti SC Medium" pitchFamily="2" charset="-128"/>
              </a:rPr>
              <a:t>員</a:t>
            </a:r>
            <a:r>
              <a:rPr kumimoji="1" lang="zh-TW" altLang="en-US" dirty="0">
                <a:solidFill>
                  <a:srgbClr val="012255"/>
                </a:solidFill>
                <a:latin typeface="Heiti SC Medium" pitchFamily="2" charset="-128"/>
                <a:ea typeface="Heiti SC Medium" pitchFamily="2" charset="-128"/>
              </a:rPr>
              <a:t>的部分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4003166-60D6-AC42-A701-658F2BD773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TW" dirty="0"/>
              <a:t>G10716011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093392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391565-1F45-B642-9BE0-F9D25981E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球隊</a:t>
            </a:r>
            <a:r>
              <a:rPr kumimoji="1" lang="en-US" altLang="zh-TW" dirty="0"/>
              <a:t>-</a:t>
            </a:r>
            <a:r>
              <a:rPr kumimoji="1" lang="zh-TW" altLang="en-US" dirty="0"/>
              <a:t>抓的</a:t>
            </a:r>
            <a:r>
              <a:rPr kumimoji="1" lang="zh-CN" altLang="en-US" dirty="0"/>
              <a:t>資料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A3D8B2-C827-7D42-9136-258335C6045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7976" y="2063396"/>
            <a:ext cx="10394707" cy="3311189"/>
          </a:xfrm>
        </p:spPr>
        <p:txBody>
          <a:bodyPr/>
          <a:lstStyle/>
          <a:p>
            <a:pPr marL="0" indent="0">
              <a:buNone/>
            </a:pP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初步抓取富邦球員在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2018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年的全年度與對戰桃猿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中信及統一獅的成績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。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現階段將較為直觀的數據（投手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防禦率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、每局被上壘率；打者：打擊率、上壘率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）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抓出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並做比較</a:t>
            </a:r>
            <a:r>
              <a:rPr kumimoji="1" lang="zh-TW" altLang="en-US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。再經由初步觀察的結果去更深入的分析重點球員與對手的對戰關係。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63740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圖表</a:t>
            </a: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rcRect l="19166" t="31945" r="13318" b="19723"/>
          <a:stretch/>
        </p:blipFill>
        <p:spPr>
          <a:xfrm>
            <a:off x="968189" y="1579287"/>
            <a:ext cx="9493624" cy="385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722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圖表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19273" t="31058" r="14809" b="21731"/>
          <a:stretch/>
        </p:blipFill>
        <p:spPr>
          <a:xfrm>
            <a:off x="911103" y="1554930"/>
            <a:ext cx="9944100" cy="4006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46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3337" y="0"/>
            <a:ext cx="13314067" cy="5591908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797094" y="0"/>
            <a:ext cx="4022090" cy="1151965"/>
          </a:xfrm>
        </p:spPr>
        <p:txBody>
          <a:bodyPr>
            <a:normAutofit/>
          </a:bodyPr>
          <a:lstStyle/>
          <a:p>
            <a:r>
              <a:rPr lang="zh-CN" altLang="en-US" sz="3600" b="1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我們會加油的！</a:t>
            </a:r>
            <a:endParaRPr lang="zh-TW" altLang="en-US" sz="3600" b="1" dirty="0">
              <a:solidFill>
                <a:srgbClr val="01225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A1D49CF-8F97-7F4E-A4B2-6FEB9139ED38}"/>
              </a:ext>
            </a:extLst>
          </p:cNvPr>
          <p:cNvSpPr txBox="1"/>
          <p:nvPr/>
        </p:nvSpPr>
        <p:spPr>
          <a:xfrm>
            <a:off x="9431383" y="5760719"/>
            <a:ext cx="31011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600" dirty="0">
                <a:solidFill>
                  <a:schemeClr val="bg1"/>
                </a:solidFill>
              </a:rPr>
              <a:t>Thank you</a:t>
            </a:r>
            <a:endParaRPr kumimoji="1" lang="zh-TW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2400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前言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　　</a:t>
            </a:r>
            <a:r>
              <a:rPr lang="zh-TW" altLang="en-US" sz="2400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棒球被喻為台灣之國球，中華職棒每年都有很多比賽</a:t>
            </a:r>
            <a:r>
              <a:rPr lang="zh-TW" altLang="en-US" sz="2400" dirty="0" smtClean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zh-TW" altLang="en-US" sz="2400" dirty="0" smtClean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身為一個球迷，當然希望自己的球會能夠贏球。可是平時我們看到的只會是表面的內容，或是結果。因為我們希望能夠用手邊的資料去分析賽事，真正的去找出贏球或輸球的原因。</a:t>
            </a:r>
            <a:endParaRPr lang="zh-TW" altLang="en-US" sz="2400" dirty="0">
              <a:solidFill>
                <a:srgbClr val="01225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24854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介紹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富邦悍將是一支台灣職業棒球隊，隸屬於中華職棒。</a:t>
            </a:r>
            <a:endParaRPr lang="en-US" altLang="zh-TW" sz="2400" dirty="0">
              <a:solidFill>
                <a:srgbClr val="01225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2400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2016</a:t>
            </a:r>
            <a:r>
              <a:rPr lang="zh-TW" altLang="en-US" sz="2400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sz="2400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r>
              <a:rPr lang="zh-TW" altLang="en-US" sz="2400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r>
              <a:rPr lang="en-US" altLang="zh-TW" sz="2400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24</a:t>
            </a:r>
            <a:r>
              <a:rPr lang="zh-TW" altLang="en-US" sz="2400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日旗下富邦金創投子公司富邦育樂公告新台幣</a:t>
            </a:r>
            <a:r>
              <a:rPr lang="en-US" altLang="zh-TW" sz="2400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2400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億元買下義大犀牛。</a:t>
            </a:r>
            <a:endParaRPr lang="en-US" altLang="zh-TW" sz="2400" dirty="0">
              <a:solidFill>
                <a:srgbClr val="01225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2400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2016</a:t>
            </a:r>
            <a:r>
              <a:rPr lang="zh-TW" altLang="en-US" sz="2400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sz="2400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11</a:t>
            </a:r>
            <a:r>
              <a:rPr lang="zh-TW" altLang="en-US" sz="2400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r>
              <a:rPr lang="en-US" altLang="zh-TW" sz="2400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2400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日開始接手經營。義大犀牛隊公布新名稱時曾暫稱「富邦職業棒球隊」，直至同年</a:t>
            </a:r>
            <a:r>
              <a:rPr lang="en-US" altLang="zh-TW" sz="2400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11</a:t>
            </a:r>
            <a:r>
              <a:rPr lang="zh-TW" altLang="en-US" sz="2400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r>
              <a:rPr lang="en-US" altLang="zh-TW" sz="2400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15</a:t>
            </a:r>
            <a:r>
              <a:rPr lang="zh-TW" altLang="en-US" sz="2400" dirty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日正式改稱「富邦悍將</a:t>
            </a:r>
            <a:r>
              <a:rPr lang="zh-TW" altLang="en-US" sz="2400" dirty="0" smtClean="0">
                <a:solidFill>
                  <a:srgbClr val="0122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」。</a:t>
            </a:r>
            <a:endParaRPr lang="en-US" altLang="zh-TW" sz="2400" dirty="0">
              <a:solidFill>
                <a:srgbClr val="01225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3545" y="115518"/>
            <a:ext cx="3152775" cy="14478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4145" y="4541962"/>
            <a:ext cx="2069935" cy="105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02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4B3AB5-709D-2142-9616-9979219C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工作流程圖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D998FD4B-9E61-1842-AE78-D0812EDC60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775" y="1711234"/>
            <a:ext cx="9269780" cy="4808265"/>
          </a:xfrm>
        </p:spPr>
      </p:pic>
    </p:spTree>
    <p:extLst>
      <p:ext uri="{BB962C8B-B14F-4D97-AF65-F5344CB8AC3E}">
        <p14:creationId xmlns:p14="http://schemas.microsoft.com/office/powerpoint/2010/main" val="2899663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67350D-4D50-7248-82D9-77713AE631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rgbClr val="012255"/>
                </a:solidFill>
                <a:latin typeface="Heiti SC Medium" pitchFamily="2" charset="-128"/>
                <a:ea typeface="Heiti SC Medium" pitchFamily="2" charset="-128"/>
              </a:rPr>
              <a:t>球隊的部分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4003166-60D6-AC42-A701-658F2BD773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TW" dirty="0"/>
              <a:t>g10716004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71886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D6540D-4C0B-4A42-8D04-AEA75AC61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dirty="0"/>
              <a:t>球隊</a:t>
            </a:r>
            <a:r>
              <a:rPr kumimoji="1" lang="en-US" altLang="zh-TW" dirty="0"/>
              <a:t>-</a:t>
            </a:r>
            <a:r>
              <a:rPr kumimoji="1" lang="zh-TW" altLang="en-US" dirty="0"/>
              <a:t>抓的</a:t>
            </a:r>
            <a:r>
              <a:rPr kumimoji="1" lang="zh-CN" altLang="en-US" dirty="0" smtClean="0"/>
              <a:t>資料</a:t>
            </a:r>
            <a:r>
              <a:rPr kumimoji="1" lang="en-US" altLang="zh-CN" sz="4400" dirty="0" smtClean="0"/>
              <a:t>(</a:t>
            </a:r>
            <a:r>
              <a:rPr kumimoji="1" lang="en-US" altLang="zh-CN" sz="2800" dirty="0" smtClean="0"/>
              <a:t>2018</a:t>
            </a:r>
            <a:r>
              <a:rPr kumimoji="1" lang="zh-TW" altLang="en-US" sz="2800" dirty="0" smtClean="0"/>
              <a:t>年</a:t>
            </a:r>
            <a:r>
              <a:rPr kumimoji="1" lang="en-US" altLang="zh-CN" sz="4400" dirty="0" smtClean="0"/>
              <a:t>)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7E07B35-263F-744E-AAAD-71AD9CD4B9BB}"/>
              </a:ext>
            </a:extLst>
          </p:cNvPr>
          <p:cNvSpPr/>
          <p:nvPr/>
        </p:nvSpPr>
        <p:spPr>
          <a:xfrm>
            <a:off x="748937" y="2084832"/>
            <a:ext cx="1108601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8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teamStatiumScore</a:t>
            </a:r>
            <a:r>
              <a:rPr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endParaRPr lang="en-US" altLang="zh-TW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儲存隊伍之間在主客場的勝與敗次數</a:t>
            </a:r>
            <a:endParaRPr lang="en-US" altLang="zh-CN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lang="en-US" altLang="zh-CN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隊伍Ａ對於隊伍Ｂ的</a:t>
            </a:r>
            <a:r>
              <a:rPr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[</a:t>
            </a:r>
            <a:r>
              <a:rPr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主場勝</a:t>
            </a:r>
            <a:r>
              <a:rPr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</a:t>
            </a:r>
            <a:r>
              <a:rPr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主場和</a:t>
            </a:r>
            <a:r>
              <a:rPr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</a:t>
            </a:r>
            <a:r>
              <a:rPr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主場敗</a:t>
            </a:r>
            <a:r>
              <a:rPr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</a:t>
            </a:r>
            <a:r>
              <a:rPr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客場勝</a:t>
            </a:r>
            <a:r>
              <a:rPr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</a:t>
            </a:r>
            <a:r>
              <a:rPr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客場和</a:t>
            </a:r>
            <a:r>
              <a:rPr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</a:t>
            </a:r>
            <a:r>
              <a:rPr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客場敗 </a:t>
            </a:r>
            <a:r>
              <a:rPr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</a:t>
            </a:r>
          </a:p>
          <a:p>
            <a:r>
              <a:rPr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=&gt;  </a:t>
            </a:r>
            <a:r>
              <a:rPr lang="en-US" altLang="zh-TW" sz="28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teamStatiumScore</a:t>
            </a:r>
            <a:r>
              <a:rPr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{A:{B:[0,0,0,0,0,0]}}</a:t>
            </a:r>
          </a:p>
          <a:p>
            <a:endParaRPr lang="en-US" altLang="zh-TW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31276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D6540D-4C0B-4A42-8D04-AEA75AC61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球隊</a:t>
            </a:r>
            <a:r>
              <a:rPr kumimoji="1" lang="en-US" altLang="zh-TW" dirty="0"/>
              <a:t>-</a:t>
            </a:r>
            <a:r>
              <a:rPr kumimoji="1" lang="zh-TW" altLang="en-US" dirty="0"/>
              <a:t>抓的</a:t>
            </a:r>
            <a:r>
              <a:rPr kumimoji="1" lang="zh-CN" altLang="en-US" dirty="0"/>
              <a:t>資料使用舉例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7E07B35-263F-744E-AAAD-71AD9CD4B9BB}"/>
              </a:ext>
            </a:extLst>
          </p:cNvPr>
          <p:cNvSpPr/>
          <p:nvPr/>
        </p:nvSpPr>
        <p:spPr>
          <a:xfrm>
            <a:off x="801188" y="1837765"/>
            <a:ext cx="11086011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teamStatiumScore={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'Lamigo’: 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{'Lamigo': [0,0,0,0,0,0], '統一7-ELEVEn':  [0,0,0,0,0,0], '富邦':  [0,0,0,0,0,0], '中信兄弟':  [0,0,0,0,0,0]}, </a:t>
            </a:r>
          </a:p>
          <a:p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'統一7-ELEVEn’: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{'Lamigo': [0,0,0,0,0,0], '統一7-ELEVEn':  [0,0,0,0,0,0], '富邦':  [0,0,0,0,0,0], '中信兄弟':  [0,0,0,0,0,0]},</a:t>
            </a:r>
          </a:p>
          <a:p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'富邦’: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{'Lamigo': [0,0,0,0,0,0], '統一7-ELEVEn':  [0,0,0,0,0,0], '富邦':  [0,0,0,0,0,0], '中信兄弟':  [0,0,0,0,0,0]}, </a:t>
            </a:r>
          </a:p>
          <a:p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'中信兄弟’: 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{'Lamigo': [0,0,0,0,0,0], '統一7-ELEVEn':  [0,0,0,0,0,0], '富邦':  [0,0,0,0,0,0], '中信兄弟':  [0,0,0,0,0,0]}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}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舉例：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teamStatiumScore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[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‘</a:t>
            </a:r>
            <a:r>
              <a:rPr lang="zh-TW" altLang="en-US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富邦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’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][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‘</a:t>
            </a:r>
            <a:r>
              <a:rPr lang="zh-TW" altLang="en-US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統一7-ELEVEn 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‘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][</a:t>
            </a:r>
            <a:r>
              <a:rPr lang="en-US" altLang="zh-TW" sz="1600" b="1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0</a:t>
            </a:r>
            <a:r>
              <a:rPr lang="en-US" altLang="zh-TW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#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富邦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</a:t>
            </a:r>
            <a:r>
              <a:rPr lang="zh-CN" altLang="en-US" sz="16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主場</a:t>
            </a:r>
            <a:r>
              <a:rPr lang="en-US" altLang="zh-CN" sz="16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贏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了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統一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的次數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teamStatiumScore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[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‘</a:t>
            </a:r>
            <a:r>
              <a:rPr lang="zh-TW" altLang="en-US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富邦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’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][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‘</a:t>
            </a:r>
            <a:r>
              <a:rPr lang="zh-TW" altLang="en-US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統一7-ELEVEn 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‘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][</a:t>
            </a:r>
            <a:r>
              <a:rPr lang="en-US" altLang="zh-TW" sz="1600" b="1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  #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富邦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</a:t>
            </a:r>
            <a:r>
              <a:rPr lang="zh-CN" altLang="en-US" sz="16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主場</a:t>
            </a:r>
            <a:r>
              <a:rPr lang="en-US" altLang="zh-CN" sz="16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平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手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統一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的次數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teamStatiumScore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[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‘</a:t>
            </a:r>
            <a:r>
              <a:rPr lang="zh-TW" altLang="en-US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富邦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’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][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‘</a:t>
            </a:r>
            <a:r>
              <a:rPr lang="zh-TW" altLang="en-US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統一7-ELEVEn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‘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][</a:t>
            </a:r>
            <a:r>
              <a:rPr lang="en-US" altLang="zh-TW" sz="1600" b="1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  #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富邦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</a:t>
            </a:r>
            <a:r>
              <a:rPr lang="zh-CN" altLang="en-US" sz="16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主場</a:t>
            </a:r>
            <a:r>
              <a:rPr lang="en-US" altLang="zh-CN" sz="16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了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統一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的次數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teamStatiumScore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[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‘</a:t>
            </a:r>
            <a:r>
              <a:rPr lang="zh-TW" altLang="en-US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富邦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’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][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‘</a:t>
            </a:r>
            <a:r>
              <a:rPr lang="zh-TW" altLang="en-US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統一7-ELEVEn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‘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][</a:t>
            </a:r>
            <a:r>
              <a:rPr lang="en-US" altLang="zh-TW" sz="1600" b="1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3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  #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富邦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</a:t>
            </a:r>
            <a:r>
              <a:rPr lang="zh-CN" altLang="en-US" sz="16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客場</a:t>
            </a:r>
            <a:r>
              <a:rPr lang="en-US" altLang="zh-CN" sz="16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贏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了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統一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的次數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teamStatiumScore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[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‘</a:t>
            </a:r>
            <a:r>
              <a:rPr lang="zh-TW" altLang="en-US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富邦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’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][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‘</a:t>
            </a:r>
            <a:r>
              <a:rPr lang="zh-TW" altLang="en-US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統一7-ELEVEn 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‘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][</a:t>
            </a:r>
            <a:r>
              <a:rPr lang="en-US" altLang="zh-TW" sz="1600" b="1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4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  #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富邦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</a:t>
            </a:r>
            <a:r>
              <a:rPr lang="zh-CN" altLang="en-US" sz="16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客場</a:t>
            </a:r>
            <a:r>
              <a:rPr lang="en-US" altLang="zh-CN" sz="16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平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手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統一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的次數</a:t>
            </a:r>
            <a:endParaRPr lang="en-US" altLang="zh-CN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teamStatiumScore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[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‘</a:t>
            </a:r>
            <a:r>
              <a:rPr lang="zh-TW" altLang="en-US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富邦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’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][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‘</a:t>
            </a:r>
            <a:r>
              <a:rPr lang="zh-TW" altLang="en-US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統一7-ELEVEn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‘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][</a:t>
            </a:r>
            <a:r>
              <a:rPr lang="en-US" altLang="zh-TW" sz="1600" b="1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  #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富邦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</a:t>
            </a:r>
            <a:r>
              <a:rPr lang="zh-CN" altLang="en-US" sz="16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客場</a:t>
            </a:r>
            <a:r>
              <a:rPr lang="en-US" altLang="zh-CN" sz="16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solidFill>
                  <a:srgbClr val="C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輸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了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統一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的次數</a:t>
            </a:r>
            <a:endPara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teamStatiumScore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[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‘</a:t>
            </a:r>
            <a:r>
              <a:rPr lang="zh-TW" altLang="en-US" sz="1600" b="1" dirty="0">
                <a:solidFill>
                  <a:schemeClr val="accent4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富邦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’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][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‘</a:t>
            </a:r>
            <a:r>
              <a:rPr lang="zh-TW" altLang="en-US" sz="1600" b="1" dirty="0">
                <a:solidFill>
                  <a:schemeClr val="accent4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富邦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‘</a:t>
            </a:r>
            <a:r>
              <a:rPr lang="en-US" altLang="zh-TW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][0]  #</a:t>
            </a:r>
            <a:r>
              <a:rPr lang="zh-TW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富邦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在主場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贏了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</a:t>
            </a:r>
            <a:r>
              <a:rPr lang="zh-CN" altLang="en-US" sz="1600" dirty="0">
                <a:solidFill>
                  <a:schemeClr val="accent4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總次數</a:t>
            </a:r>
            <a:endParaRPr lang="en-US" altLang="zh-TW" sz="1600" dirty="0">
              <a:solidFill>
                <a:schemeClr val="accent4">
                  <a:lumMod val="5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1415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rgbClr val="00206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圖表</a:t>
            </a:r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8ACB7D6B-2DB3-C44C-8807-D10A7AB28F2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894" y="1933303"/>
            <a:ext cx="4698706" cy="3379271"/>
          </a:xfr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10CD82B4-2A44-CF4C-8841-EF847264A6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2050" y="1933303"/>
            <a:ext cx="7149208" cy="3379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295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D6540D-4C0B-4A42-8D04-AEA75AC61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dirty="0"/>
              <a:t>球隊</a:t>
            </a:r>
            <a:r>
              <a:rPr kumimoji="1" lang="en-US" altLang="zh-TW" dirty="0"/>
              <a:t>-</a:t>
            </a:r>
            <a:r>
              <a:rPr kumimoji="1" lang="zh-TW" altLang="en-US" dirty="0"/>
              <a:t>抓的</a:t>
            </a:r>
            <a:r>
              <a:rPr kumimoji="1" lang="zh-CN" altLang="en-US" dirty="0" smtClean="0"/>
              <a:t>資料</a:t>
            </a:r>
            <a:r>
              <a:rPr kumimoji="1" lang="en-US" altLang="zh-TW" sz="3600" dirty="0" smtClean="0"/>
              <a:t>(2018/3</a:t>
            </a:r>
            <a:r>
              <a:rPr kumimoji="1" lang="zh-TW" altLang="en-US" sz="3600" dirty="0" smtClean="0"/>
              <a:t>月</a:t>
            </a:r>
            <a:r>
              <a:rPr kumimoji="1" lang="en-US" altLang="zh-TW" sz="3600" dirty="0" smtClean="0"/>
              <a:t>~10</a:t>
            </a:r>
            <a:r>
              <a:rPr kumimoji="1" lang="zh-TW" altLang="en-US" sz="3600" dirty="0" smtClean="0"/>
              <a:t>月</a:t>
            </a:r>
            <a:r>
              <a:rPr kumimoji="1" lang="en-US" altLang="zh-TW" sz="3600" dirty="0" smtClean="0"/>
              <a:t>)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7E07B35-263F-744E-AAAD-71AD9CD4B9BB}"/>
              </a:ext>
            </a:extLst>
          </p:cNvPr>
          <p:cNvSpPr/>
          <p:nvPr/>
        </p:nvSpPr>
        <p:spPr>
          <a:xfrm>
            <a:off x="748937" y="2084832"/>
            <a:ext cx="11086011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800" dirty="0" err="1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monthScore</a:t>
            </a:r>
            <a:r>
              <a:rPr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endParaRPr lang="en-US" altLang="zh-TW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依據</a:t>
            </a:r>
            <a:r>
              <a:rPr lang="zh-TW" altLang="en-US" sz="28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月份分別</a:t>
            </a:r>
            <a:r>
              <a:rPr lang="zh-CN" altLang="en-US" sz="28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儲存</a:t>
            </a:r>
            <a:r>
              <a:rPr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隊伍之間在主客場的勝與敗次數</a:t>
            </a:r>
            <a:endParaRPr lang="en-US" altLang="zh-CN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lang="en-US" altLang="zh-CN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CN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隊伍Ａ對於隊伍Ｂ的</a:t>
            </a:r>
            <a:r>
              <a:rPr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[</a:t>
            </a:r>
            <a:r>
              <a:rPr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主場勝</a:t>
            </a:r>
            <a:r>
              <a:rPr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</a:t>
            </a:r>
            <a:r>
              <a:rPr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主場和</a:t>
            </a:r>
            <a:r>
              <a:rPr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</a:t>
            </a:r>
            <a:r>
              <a:rPr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主場敗</a:t>
            </a:r>
            <a:r>
              <a:rPr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</a:t>
            </a:r>
            <a:r>
              <a:rPr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客場勝</a:t>
            </a:r>
            <a:r>
              <a:rPr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</a:t>
            </a:r>
            <a:r>
              <a:rPr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客場和</a:t>
            </a:r>
            <a:r>
              <a:rPr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</a:t>
            </a:r>
            <a:r>
              <a:rPr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客場敗 </a:t>
            </a:r>
            <a:r>
              <a:rPr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</a:t>
            </a:r>
          </a:p>
          <a:p>
            <a:r>
              <a:rPr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=&gt;  </a:t>
            </a:r>
            <a:r>
              <a:rPr lang="en-US" altLang="zh-TW" sz="28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teamStatiumScore</a:t>
            </a:r>
            <a:r>
              <a:rPr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{A:{B:[0,0,0,0,0,0</a:t>
            </a:r>
            <a:r>
              <a:rPr lang="en-US" altLang="zh-TW" sz="28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]}}</a:t>
            </a:r>
          </a:p>
          <a:p>
            <a:r>
              <a:rPr lang="en-US" altLang="zh-TW" sz="28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=&gt; </a:t>
            </a:r>
            <a:r>
              <a:rPr lang="en-US" altLang="zh-TW" sz="2800" dirty="0" err="1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monthScore</a:t>
            </a:r>
            <a:r>
              <a:rPr lang="en-US" altLang="zh-TW" sz="28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{3</a:t>
            </a:r>
            <a:r>
              <a:rPr lang="zh-TW" altLang="en-US" sz="28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TW" sz="28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</a:t>
            </a:r>
            <a:r>
              <a:rPr lang="en-US" altLang="zh-TW" sz="28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teamStatiumScore</a:t>
            </a:r>
            <a:r>
              <a:rPr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{A:{B:[0,0,0,0,0,0]}}</a:t>
            </a:r>
          </a:p>
          <a:p>
            <a:r>
              <a:rPr lang="en-US" altLang="zh-TW" sz="28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</a:t>
            </a:r>
            <a:r>
              <a:rPr lang="en-US" altLang="zh-TW" sz="20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4</a:t>
            </a:r>
            <a:r>
              <a:rPr lang="zh-TW" altLang="en-US" sz="20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TW" sz="20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</a:t>
            </a:r>
            <a:r>
              <a:rPr lang="en-US" altLang="zh-TW" sz="20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teamStatiumScore</a:t>
            </a:r>
            <a:r>
              <a:rPr lang="en-US" altLang="zh-TW" sz="20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 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</a:t>
            </a:r>
            <a:r>
              <a:rPr lang="zh-TW" altLang="en-US" sz="20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TW" sz="20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teamStatiumScore</a:t>
            </a:r>
            <a:r>
              <a:rPr lang="en-US" altLang="zh-TW" sz="20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,6</a:t>
            </a:r>
            <a:r>
              <a:rPr lang="zh-TW" altLang="en-US" sz="20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TW" sz="20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</a:t>
            </a:r>
            <a:r>
              <a:rPr lang="en-US" altLang="zh-TW" sz="20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teamStatiumScore</a:t>
            </a:r>
            <a:r>
              <a:rPr lang="en-US" altLang="zh-TW" sz="20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 7</a:t>
            </a:r>
            <a:r>
              <a:rPr lang="zh-TW" altLang="en-US" sz="20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TW" sz="20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teamStatiumScore</a:t>
            </a:r>
            <a:r>
              <a:rPr lang="en-US" altLang="zh-TW" sz="20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,8</a:t>
            </a:r>
            <a:r>
              <a:rPr lang="zh-TW" altLang="en-US" sz="20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TW" sz="20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</a:t>
            </a:r>
            <a:r>
              <a:rPr lang="en-US" altLang="zh-TW" sz="20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teamStatiumScore</a:t>
            </a:r>
            <a:r>
              <a:rPr lang="en-US" altLang="zh-TW" sz="20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 9</a:t>
            </a:r>
            <a:r>
              <a:rPr lang="zh-TW" altLang="en-US" sz="20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TW" sz="20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teamStatiumScore</a:t>
            </a:r>
            <a:r>
              <a:rPr lang="en-US" altLang="zh-TW" sz="20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,10</a:t>
            </a:r>
            <a:r>
              <a:rPr lang="zh-TW" altLang="en-US" sz="20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TW" sz="20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</a:t>
            </a:r>
            <a:r>
              <a:rPr lang="en-US" altLang="zh-TW" sz="20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teamStatiumScore</a:t>
            </a:r>
            <a:r>
              <a:rPr lang="en-US" altLang="zh-TW" sz="2000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}</a:t>
            </a: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lang="en-US" altLang="zh-TW" sz="2800" dirty="0" smtClean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lang="en-US" altLang="zh-TW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lang="en-US" altLang="zh-TW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617744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主要賽事">
  <a:themeElements>
    <a:clrScheme name="主要賽事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346492"/>
      </a:accent1>
      <a:accent2>
        <a:srgbClr val="6DA5D4"/>
      </a:accent2>
      <a:accent3>
        <a:srgbClr val="538C79"/>
      </a:accent3>
      <a:accent4>
        <a:srgbClr val="93B75D"/>
      </a:accent4>
      <a:accent5>
        <a:srgbClr val="DEB050"/>
      </a:accent5>
      <a:accent6>
        <a:srgbClr val="BB5354"/>
      </a:accent6>
      <a:hlink>
        <a:srgbClr val="3289DD"/>
      </a:hlink>
      <a:folHlink>
        <a:srgbClr val="859EB6"/>
      </a:folHlink>
    </a:clrScheme>
    <a:fontScheme name="主要賽事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主要賽事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E3530EC-BA5B-407C-9B36-00820F39551C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{3229FF9D-DEB6-5D43-BCDA-1E42140AA88B}tf10001077</Template>
  <TotalTime>577</TotalTime>
  <Words>919</Words>
  <Application>Microsoft Office PowerPoint</Application>
  <PresentationFormat>寬螢幕</PresentationFormat>
  <Paragraphs>55</Paragraphs>
  <Slides>15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3" baseType="lpstr">
      <vt:lpstr>Heiti SC Medium</vt:lpstr>
      <vt:lpstr>微軟正黑體</vt:lpstr>
      <vt:lpstr>微軟正黑體</vt:lpstr>
      <vt:lpstr>新細明體</vt:lpstr>
      <vt:lpstr>Arial</vt:lpstr>
      <vt:lpstr>Calibri</vt:lpstr>
      <vt:lpstr>Impact</vt:lpstr>
      <vt:lpstr>主要賽事</vt:lpstr>
      <vt:lpstr>PowerPoint 簡報</vt:lpstr>
      <vt:lpstr>前言</vt:lpstr>
      <vt:lpstr>介紹</vt:lpstr>
      <vt:lpstr>工作流程圖</vt:lpstr>
      <vt:lpstr>球隊的部分</vt:lpstr>
      <vt:lpstr>球隊-抓的資料(2018年)</vt:lpstr>
      <vt:lpstr>球隊-抓的資料使用舉例</vt:lpstr>
      <vt:lpstr>圖表</vt:lpstr>
      <vt:lpstr>球隊-抓的資料(2018/3月~10月)</vt:lpstr>
      <vt:lpstr>逐月戰績圖表(示意圖)</vt:lpstr>
      <vt:lpstr>球員的部分</vt:lpstr>
      <vt:lpstr>球隊-抓的資料</vt:lpstr>
      <vt:lpstr>圖表</vt:lpstr>
      <vt:lpstr>圖表</vt:lpstr>
      <vt:lpstr>我們會加油的！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59</cp:revision>
  <dcterms:created xsi:type="dcterms:W3CDTF">2018-01-09T09:55:09Z</dcterms:created>
  <dcterms:modified xsi:type="dcterms:W3CDTF">2019-01-22T05:31:19Z</dcterms:modified>
</cp:coreProperties>
</file>

<file path=docProps/thumbnail.jpeg>
</file>